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4126" r:id="rId2"/>
  </p:sldMasterIdLst>
  <p:notesMasterIdLst>
    <p:notesMasterId r:id="rId18"/>
  </p:notesMasterIdLst>
  <p:handoutMasterIdLst>
    <p:handoutMasterId r:id="rId19"/>
  </p:handoutMasterIdLst>
  <p:sldIdLst>
    <p:sldId id="1196" r:id="rId3"/>
    <p:sldId id="1222" r:id="rId4"/>
    <p:sldId id="1223" r:id="rId5"/>
    <p:sldId id="1206" r:id="rId6"/>
    <p:sldId id="1208" r:id="rId7"/>
    <p:sldId id="1209" r:id="rId8"/>
    <p:sldId id="1224" r:id="rId9"/>
    <p:sldId id="1216" r:id="rId10"/>
    <p:sldId id="1225" r:id="rId11"/>
    <p:sldId id="1217" r:id="rId12"/>
    <p:sldId id="1218" r:id="rId13"/>
    <p:sldId id="1220" r:id="rId14"/>
    <p:sldId id="1226" r:id="rId15"/>
    <p:sldId id="1227" r:id="rId16"/>
    <p:sldId id="1221" r:id="rId17"/>
  </p:sldIdLst>
  <p:sldSz cx="9144000" cy="5143500" type="screen16x9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007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01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01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020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027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030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6036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4042" algn="l" defTabSz="816010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4B58C"/>
    <a:srgbClr val="0D98DC"/>
    <a:srgbClr val="E1394A"/>
    <a:srgbClr val="F18048"/>
    <a:srgbClr val="F15853"/>
    <a:srgbClr val="788335"/>
    <a:srgbClr val="007499"/>
    <a:srgbClr val="2D66A5"/>
    <a:srgbClr val="337D80"/>
    <a:srgbClr val="2CB8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9652" autoAdjust="0"/>
  </p:normalViewPr>
  <p:slideViewPr>
    <p:cSldViewPr>
      <p:cViewPr>
        <p:scale>
          <a:sx n="53" d="100"/>
          <a:sy n="53" d="100"/>
        </p:scale>
        <p:origin x="-1848" y="-720"/>
      </p:cViewPr>
      <p:guideLst>
        <p:guide orient="horz" pos="2161"/>
        <p:guide orient="horz" pos="1620"/>
        <p:guide pos="3841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4151" y="0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6456218"/>
            <a:ext cx="4302495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4151" y="6456218"/>
            <a:ext cx="4302493" cy="339884"/>
          </a:xfrm>
          <a:prstGeom prst="rect">
            <a:avLst/>
          </a:prstGeom>
        </p:spPr>
        <p:txBody>
          <a:bodyPr vert="horz" lIns="90980" tIns="45493" rIns="90980" bIns="4549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151" y="0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8750" y="509588"/>
            <a:ext cx="45307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615" y="3228898"/>
            <a:ext cx="7942580" cy="305895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6456218"/>
            <a:ext cx="4302495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151" y="6456218"/>
            <a:ext cx="4302493" cy="339884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80" tIns="45493" rIns="90980" bIns="4549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007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01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0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02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027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030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036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042" algn="l" defTabSz="81601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0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0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606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5F6A3-97B0-4E08-8C14-66C07FEF940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FA73DA-B615-4935-A1CE-FE78013D58E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3234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7B2B0-F10D-48F3-84A1-1851683C009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2642-8E14-4939-A2F8-33C55045539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262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6" y="3305178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6" y="2180037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5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DFC37-73D5-43E0-9BCB-930D924FC82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84A5E-89F2-4948-A4F1-68B6FF92F99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6782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F7DF5-8C6A-4C47-80E8-E13F2197FD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67C3-DC91-4EF6-BB1C-4EA235431CE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43769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9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32" indent="0">
              <a:buNone/>
              <a:defRPr sz="2000" b="1"/>
            </a:lvl2pPr>
            <a:lvl3pPr marL="914065" indent="0">
              <a:buNone/>
              <a:defRPr sz="1800" b="1"/>
            </a:lvl3pPr>
            <a:lvl4pPr marL="1371097" indent="0">
              <a:buNone/>
              <a:defRPr sz="1600" b="1"/>
            </a:lvl4pPr>
            <a:lvl5pPr marL="1828129" indent="0">
              <a:buNone/>
              <a:defRPr sz="1600" b="1"/>
            </a:lvl5pPr>
            <a:lvl6pPr marL="2285162" indent="0">
              <a:buNone/>
              <a:defRPr sz="1600" b="1"/>
            </a:lvl6pPr>
            <a:lvl7pPr marL="2742194" indent="0">
              <a:buNone/>
              <a:defRPr sz="1600" b="1"/>
            </a:lvl7pPr>
            <a:lvl8pPr marL="3199226" indent="0">
              <a:buNone/>
              <a:defRPr sz="1600" b="1"/>
            </a:lvl8pPr>
            <a:lvl9pPr marL="365625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5F7C-8094-4C8D-889C-F9B70FA4BF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D0BA7-8289-433B-9CBB-F61E76B134D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63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D0D80-A2F7-49CC-AE89-5B26669D8DC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672B-5C86-4857-AB64-1ABEBFD7C25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86498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EF2D7-58F1-4A06-9278-6655AAD64E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24143-BE2B-4826-A0E6-4EAF6856961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3606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0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1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1D7C9-7C46-41F7-B8D6-9DF4D1BCAB9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F6959-6C6B-464E-90F5-B6FA5F42FD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459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8707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032" indent="0">
              <a:buNone/>
              <a:defRPr sz="2800"/>
            </a:lvl2pPr>
            <a:lvl3pPr marL="914065" indent="0">
              <a:buNone/>
              <a:defRPr sz="2400"/>
            </a:lvl3pPr>
            <a:lvl4pPr marL="1371097" indent="0">
              <a:buNone/>
              <a:defRPr sz="2000"/>
            </a:lvl4pPr>
            <a:lvl5pPr marL="1828129" indent="0">
              <a:buNone/>
              <a:defRPr sz="2000"/>
            </a:lvl5pPr>
            <a:lvl6pPr marL="2285162" indent="0">
              <a:buNone/>
              <a:defRPr sz="2000"/>
            </a:lvl6pPr>
            <a:lvl7pPr marL="2742194" indent="0">
              <a:buNone/>
              <a:defRPr sz="2000"/>
            </a:lvl7pPr>
            <a:lvl8pPr marL="3199226" indent="0">
              <a:buNone/>
              <a:defRPr sz="2000"/>
            </a:lvl8pPr>
            <a:lvl9pPr marL="3656258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032" indent="0">
              <a:buNone/>
              <a:defRPr sz="1200"/>
            </a:lvl2pPr>
            <a:lvl3pPr marL="914065" indent="0">
              <a:buNone/>
              <a:defRPr sz="1000"/>
            </a:lvl3pPr>
            <a:lvl4pPr marL="1371097" indent="0">
              <a:buNone/>
              <a:defRPr sz="900"/>
            </a:lvl4pPr>
            <a:lvl5pPr marL="1828129" indent="0">
              <a:buNone/>
              <a:defRPr sz="900"/>
            </a:lvl5pPr>
            <a:lvl6pPr marL="2285162" indent="0">
              <a:buNone/>
              <a:defRPr sz="900"/>
            </a:lvl6pPr>
            <a:lvl7pPr marL="2742194" indent="0">
              <a:buNone/>
              <a:defRPr sz="900"/>
            </a:lvl7pPr>
            <a:lvl8pPr marL="3199226" indent="0">
              <a:buNone/>
              <a:defRPr sz="900"/>
            </a:lvl8pPr>
            <a:lvl9pPr marL="365625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CF71A9-AF70-4078-8FCD-649116A617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B5AF3-791D-4D6B-8D3F-533307B08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471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821D9A-1308-4225-9BA8-FCC109AF0C4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DDA6A-76DD-4ED1-AAC6-BC5D35DC274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113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9CBB3-B119-4E54-8559-BF5004F584C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75B47-7E82-4A5F-955E-349AF8BE379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1253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7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7" y="2180037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00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0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01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02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02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03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0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04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61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9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007" indent="0">
              <a:buNone/>
              <a:defRPr sz="1800" b="1"/>
            </a:lvl2pPr>
            <a:lvl3pPr marL="816010" indent="0">
              <a:buNone/>
              <a:defRPr sz="1600" b="1"/>
            </a:lvl3pPr>
            <a:lvl4pPr marL="1224015" indent="0">
              <a:buNone/>
              <a:defRPr sz="1400" b="1"/>
            </a:lvl4pPr>
            <a:lvl5pPr marL="1632020" indent="0">
              <a:buNone/>
              <a:defRPr sz="1400" b="1"/>
            </a:lvl5pPr>
            <a:lvl6pPr marL="2040027" indent="0">
              <a:buNone/>
              <a:defRPr sz="1400" b="1"/>
            </a:lvl6pPr>
            <a:lvl7pPr marL="2448030" indent="0">
              <a:buNone/>
              <a:defRPr sz="1400" b="1"/>
            </a:lvl7pPr>
            <a:lvl8pPr marL="2856036" indent="0">
              <a:buNone/>
              <a:defRPr sz="1400" b="1"/>
            </a:lvl8pPr>
            <a:lvl9pPr marL="3264042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61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2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2" y="204790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30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5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6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007" indent="0">
              <a:buNone/>
              <a:defRPr sz="2500"/>
            </a:lvl2pPr>
            <a:lvl3pPr marL="816010" indent="0">
              <a:buNone/>
              <a:defRPr sz="2200"/>
            </a:lvl3pPr>
            <a:lvl4pPr marL="1224015" indent="0">
              <a:buNone/>
              <a:defRPr sz="1800"/>
            </a:lvl4pPr>
            <a:lvl5pPr marL="1632020" indent="0">
              <a:buNone/>
              <a:defRPr sz="1800"/>
            </a:lvl5pPr>
            <a:lvl6pPr marL="2040027" indent="0">
              <a:buNone/>
              <a:defRPr sz="1800"/>
            </a:lvl6pPr>
            <a:lvl7pPr marL="2448030" indent="0">
              <a:buNone/>
              <a:defRPr sz="1800"/>
            </a:lvl7pPr>
            <a:lvl8pPr marL="2856036" indent="0">
              <a:buNone/>
              <a:defRPr sz="1800"/>
            </a:lvl8pPr>
            <a:lvl9pPr marL="3264042" indent="0">
              <a:buNone/>
              <a:defRPr sz="18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4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007" indent="0">
              <a:buNone/>
              <a:defRPr sz="1000"/>
            </a:lvl2pPr>
            <a:lvl3pPr marL="816010" indent="0">
              <a:buNone/>
              <a:defRPr sz="900"/>
            </a:lvl3pPr>
            <a:lvl4pPr marL="1224015" indent="0">
              <a:buNone/>
              <a:defRPr sz="800"/>
            </a:lvl4pPr>
            <a:lvl5pPr marL="1632020" indent="0">
              <a:buNone/>
              <a:defRPr sz="800"/>
            </a:lvl5pPr>
            <a:lvl6pPr marL="2040027" indent="0">
              <a:buNone/>
              <a:defRPr sz="800"/>
            </a:lvl6pPr>
            <a:lvl7pPr marL="2448030" indent="0">
              <a:buNone/>
              <a:defRPr sz="800"/>
            </a:lvl7pPr>
            <a:lvl8pPr marL="2856036" indent="0">
              <a:buNone/>
              <a:defRPr sz="800"/>
            </a:lvl8pPr>
            <a:lvl9pPr marL="3264042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01" tIns="40801" rIns="81601" bIns="408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4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05.04.2020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81601" tIns="40801" rIns="81601" bIns="4080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007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01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0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020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05" indent="-30600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010" indent="-25500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7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3" indent="-20400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039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3" indent="-204001" algn="l" defTabSz="81601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00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01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5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7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0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6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5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04" tIns="45703" rIns="9140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3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EBF409-3BB3-4D61-BFB0-B411E7B29D96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05.04.2020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5"/>
            <a:ext cx="2895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lIns="91404" tIns="45703" rIns="91404" bIns="45703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944EBF8-6628-47AD-935A-F8C48248A82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86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0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0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097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12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773" indent="-34277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78" indent="-285645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82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614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46" indent="-228517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77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08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41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74" indent="-228517" algn="l" defTabSz="9140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5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97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29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62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94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26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58" algn="l" defTabSz="9140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52644" y="1672217"/>
            <a:ext cx="8638711" cy="1177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О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переходе МОБУ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О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ОШ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с. </a:t>
            </a:r>
            <a:r>
              <a:rPr lang="ru-RU" sz="2400" b="1" dirty="0" err="1" smtClean="0">
                <a:solidFill>
                  <a:schemeClr val="tx2"/>
                </a:solidFill>
                <a:latin typeface="Arial" charset="0"/>
              </a:rPr>
              <a:t>Старотураево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/>
            </a:r>
            <a:br>
              <a:rPr lang="ru-RU" sz="2400" b="1" dirty="0" smtClean="0">
                <a:solidFill>
                  <a:schemeClr val="tx2"/>
                </a:solidFill>
                <a:latin typeface="Arial" charset="0"/>
              </a:rPr>
            </a:br>
            <a:r>
              <a:rPr lang="ru-RU" sz="2400" b="1" dirty="0" smtClean="0">
                <a:latin typeface="Arial" charset="0"/>
              </a:rPr>
              <a:t>Ермекеевского района</a:t>
            </a:r>
          </a:p>
          <a:p>
            <a:pPr algn="ctr" eaLnBrk="1" hangingPunct="1"/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на дистанционное обучение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11047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72000" y="783158"/>
            <a:ext cx="4572000" cy="436034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ЦИФРОВЫЕ ОБРАЗОВАТЕЛЬНЫЕ РЕСУРСЫ, 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КОТОРЫЕ ИСПОЛЬЗУЮТ ШКОЛЫ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716016" y="783158"/>
            <a:ext cx="4320480" cy="4170372"/>
          </a:xfrm>
          <a:prstGeom prst="rect">
            <a:avLst/>
          </a:prstGeom>
        </p:spPr>
        <p:txBody>
          <a:bodyPr wrap="square" lIns="0" tIns="0" rIns="0" bIns="0" numCol="1">
            <a:spAutoFit/>
          </a:bodyPr>
          <a:lstStyle/>
          <a:p>
            <a:pPr algn="ctr">
              <a:spcAft>
                <a:spcPts val="1800"/>
              </a:spcAft>
            </a:pP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Дополнительные ресурсы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«Учи.ру»</a:t>
            </a:r>
            <a:endParaRPr lang="en-US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«ЯКласс»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«Московская электронная школа»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новой школы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Издательство «Просвещение»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«Мои достижения» 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«Олимпиум»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Электронные ресурсы </a:t>
            </a:r>
            <a: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Башкортостан</a:t>
            </a:r>
          </a:p>
          <a:p>
            <a:pPr marL="171450" indent="-1714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Платформа «ФИЗИКОН»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33441" y="1563638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139702"/>
            <a:ext cx="39131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Яндекс.Учебник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en-US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441" y="2751061"/>
            <a:ext cx="2905118" cy="684785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en-US" sz="4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</a:t>
            </a:r>
            <a:r>
              <a:rPr lang="ru-RU" sz="4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en-US" sz="4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классы</a:t>
            </a:r>
            <a:endParaRPr lang="ru-RU" sz="4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2321" y="3298890"/>
            <a:ext cx="42976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«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Учи.ру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«</a:t>
            </a:r>
            <a:r>
              <a:rPr lang="ru-RU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Якласс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</a:t>
            </a:r>
          </a:p>
          <a:p>
            <a:pPr marL="285750" indent="-285750">
              <a:spcAft>
                <a:spcPts val="1200"/>
              </a:spcAft>
            </a:pPr>
            <a:endParaRPr lang="ru-RU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</a:pPr>
            <a:r>
              <a:rPr lang="ru-RU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«Российская электронная школа»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792000"/>
            <a:ext cx="4572000" cy="4351500"/>
          </a:xfrm>
          <a:prstGeom prst="rect">
            <a:avLst/>
          </a:prstGeom>
          <a:noFill/>
          <a:ln w="28575">
            <a:solidFill>
              <a:srgbClr val="0D98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792000"/>
            <a:ext cx="4572000" cy="807863"/>
          </a:xfrm>
          <a:prstGeom prst="rect">
            <a:avLst/>
          </a:prstGeom>
          <a:solidFill>
            <a:srgbClr val="0D98DC"/>
          </a:solidFill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ПРЕДЛОЖЕНИЕ МИНИСТЕРСТВА ОБРАЗОВАНИЯ И НАУКИ РБ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 ИСПОЛЬЗОВАНИЮ ЦОР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0" y="2715766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3867894"/>
            <a:ext cx="4572000" cy="0"/>
          </a:xfrm>
          <a:prstGeom prst="line">
            <a:avLst/>
          </a:prstGeom>
          <a:ln w="28575">
            <a:solidFill>
              <a:srgbClr val="0D98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9085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УЧЁТ ДИСТАНЦИОННОЙ АКТИВНОСТИ В АИС «ОБРАЗОВАНИЕ»</a:t>
            </a:r>
          </a:p>
        </p:txBody>
      </p:sp>
      <p:pic>
        <p:nvPicPr>
          <p:cNvPr id="1026" name="Picture 2" descr="D:\Users\musina.er\AppData\Local\Microsoft\Windows\Temporary Internet Files\Content.Outlook\KJQ0I2VL\screen-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8352928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560411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95486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ПОДГОТОВК</a:t>
            </a:r>
            <a:r>
              <a:rPr lang="en-US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А</a:t>
            </a:r>
            <a:r>
              <a:rPr lang="ru-RU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К </a:t>
            </a:r>
            <a:r>
              <a:rPr lang="ru-RU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ОГЭ</a:t>
            </a:r>
            <a:endParaRPr lang="ru-RU" b="1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040" y="3147814"/>
            <a:ext cx="8640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https://edu.bashkortostan.ru/e-course/OO/189959/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Box 10">
            <a:extLst>
              <a:ext uri="{FF2B5EF4-FFF2-40B4-BE49-F238E27FC236}">
                <a16:creationId xmlns="" xmlns:a16="http://schemas.microsoft.com/office/drawing/2014/main" id="{6DE91C9B-EFBF-4230-A391-0A760F8FA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648" y="1329899"/>
            <a:ext cx="8638711" cy="139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32" tIns="34265" rIns="68532" bIns="34265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Для подготовки школьников к государственной итоговой аттестации разработан курс </a:t>
            </a: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«ПОДГОТОВКА К 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ОГЭ</a:t>
            </a:r>
            <a:r>
              <a:rPr lang="ru-RU" sz="2400" b="1" dirty="0" smtClean="0">
                <a:solidFill>
                  <a:schemeClr val="tx2"/>
                </a:solidFill>
                <a:latin typeface="Arial" charset="0"/>
              </a:rPr>
              <a:t>»</a:t>
            </a:r>
            <a:endParaRPr lang="ru-RU" sz="2400" b="1" dirty="0">
              <a:solidFill>
                <a:schemeClr val="tx2"/>
              </a:solidFill>
              <a:latin typeface="Arial" charset="0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ru-RU" sz="2400" b="1" dirty="0">
                <a:solidFill>
                  <a:schemeClr val="tx2"/>
                </a:solidFill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50916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Если Вашему ребёнку положен «сухой паёк» в виде продуктового набора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из расчёта 1 набор на пять учебных дней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spcAft>
                <a:spcPts val="600"/>
              </a:spcAft>
            </a:pP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УТОЧНИТЕ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классного руководителя день время и место получения продуктового набора.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. ПОЛУЧИТЕ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продуктовый набор при предъявлении документа, удостоверяющего личность.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2225475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23478"/>
            <a:ext cx="8568952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ИСПОЛЬЗУЙТЕ ПОЛЕЗНЫЕ ИНТЕРНЕТ-РЕСУРСЫ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Портал электронного образования в Республике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Башкортостан, образование для детей и родителей (курсы и </a:t>
            </a:r>
            <a:r>
              <a:rPr lang="ru-RU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вебинары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https://edu.bashkortostan.ru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Российской Федерации: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https://edu.gov.ru/distance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Дистанционное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в Республике Башкортостан: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https://education.bashkortostan.ru/activity/20867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правилам безопасного поведения в интернете по программе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Лиги безопасного интернета:</a:t>
            </a:r>
          </a:p>
          <a:p>
            <a:pPr>
              <a:spcAft>
                <a:spcPts val="600"/>
              </a:spcAft>
            </a:pPr>
            <a:r>
              <a:rPr lang="ru-RU" b="1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http://www.ligainternet.ru/encyclopedia-of-security/parents-and-teachers</a:t>
            </a:r>
          </a:p>
        </p:txBody>
      </p:sp>
    </p:spTree>
    <p:extLst>
      <p:ext uri="{BB962C8B-B14F-4D97-AF65-F5344CB8AC3E}">
        <p14:creationId xmlns:p14="http://schemas.microsoft.com/office/powerpoint/2010/main" xmlns="" val="1229412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203598"/>
            <a:ext cx="842493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ДОРОГИЕ РОДИТЕЛИ!</a:t>
            </a:r>
            <a:endParaRPr lang="ru-RU" dirty="0"/>
          </a:p>
          <a:p>
            <a:pPr algn="ctr"/>
            <a:r>
              <a:rPr lang="ru-RU" dirty="0">
                <a:solidFill>
                  <a:schemeClr val="tx2"/>
                </a:solidFill>
              </a:rPr>
              <a:t>Ваши главные помощники при переходе на дистанционное обучение – </a:t>
            </a:r>
            <a:r>
              <a:rPr lang="ru-RU" b="1" dirty="0" smtClean="0">
                <a:solidFill>
                  <a:schemeClr val="tx2"/>
                </a:solidFill>
              </a:rPr>
              <a:t>классные </a:t>
            </a:r>
            <a:r>
              <a:rPr lang="ru-RU" b="1" dirty="0">
                <a:solidFill>
                  <a:schemeClr val="tx2"/>
                </a:solidFill>
              </a:rPr>
              <a:t>руководители</a:t>
            </a:r>
            <a:r>
              <a:rPr lang="ru-RU" dirty="0">
                <a:solidFill>
                  <a:schemeClr val="tx2"/>
                </a:solidFill>
              </a:rPr>
              <a:t>, </a:t>
            </a:r>
            <a:endParaRPr lang="ru-RU" dirty="0" smtClean="0">
              <a:solidFill>
                <a:schemeClr val="tx2"/>
              </a:solidFill>
            </a:endParaRPr>
          </a:p>
          <a:p>
            <a:pPr algn="ctr"/>
            <a:r>
              <a:rPr lang="ru-RU" dirty="0" smtClean="0">
                <a:solidFill>
                  <a:schemeClr val="tx2"/>
                </a:solidFill>
              </a:rPr>
              <a:t>которые </a:t>
            </a:r>
            <a:r>
              <a:rPr lang="ru-RU" dirty="0">
                <a:solidFill>
                  <a:schemeClr val="tx2"/>
                </a:solidFill>
              </a:rPr>
              <a:t>готовы ответить на любой возникающий вопрос и помочь в решении организационных </a:t>
            </a:r>
            <a:r>
              <a:rPr lang="ru-RU" dirty="0" smtClean="0">
                <a:solidFill>
                  <a:schemeClr val="tx2"/>
                </a:solidFill>
              </a:rPr>
              <a:t>вопросов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/>
              <a:t> </a:t>
            </a:r>
          </a:p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b="1" dirty="0" smtClean="0">
                <a:solidFill>
                  <a:schemeClr val="tx2"/>
                </a:solidFill>
              </a:rPr>
              <a:t>«горячая линия» </a:t>
            </a:r>
            <a:r>
              <a:rPr lang="ru-RU" b="1" dirty="0">
                <a:solidFill>
                  <a:schemeClr val="tx2"/>
                </a:solidFill>
              </a:rPr>
              <a:t>по переходу на дистанционное обучение:</a:t>
            </a:r>
            <a:endParaRPr lang="ru-RU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+7 (347) 292-11-52</a:t>
            </a:r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44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33209" y="123478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ПАМЯТКА ДЛЯ РОДИТЕЛЕЙ </a:t>
            </a:r>
            <a:b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 ОРГАНИЗАЦИИ  ДИСТАНЦИОННОГО ОБУЧЕНИЯ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059582"/>
            <a:ext cx="3653974" cy="3581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283968" y="1059582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КАК ОРГАНИЗОВАТЬ ДИСТАНЦИОННОЕ ОБУЧЕНИЕ?</a:t>
            </a:r>
          </a:p>
          <a:p>
            <a:endParaRPr lang="ru-RU" b="1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КАК БЫТЬ, ЕСЛИ ДЛЯ ВАШЕГО РЕБЕНКА В ШКОЛЕ БЫЛО ОРГАНИЗОВАНО ЛЬГОТНОЕ ПИТАНИЕ?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ИСПОЛЬЗУЙТЕ ПОЛЕЗНЫЕ ИНТЕРНЕТ-РЕСУРСЫ</a:t>
            </a:r>
            <a:endParaRPr lang="ru-RU" dirty="0" smtClean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1092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231215"/>
            <a:ext cx="705678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КАК ОРГАНИЗОВАТЬ ДИСТАНЦИОННОЕ ОБУЧЕНИЕ?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ОБСУДИТЕ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И СОГЛАСУЙТЕ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Вашим классным руководителем один из трёх форматов дистанционного обучения Вашего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ребёнка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ИЗУЧИТЕ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расписание уроков и «звонков», которое Вам направит классный руководитель, расписание публикуется на школьном сайте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Aft>
                <a:spcPts val="6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Республике Башкортостан для всех школьников, обучающихся дистанционно, разработано единое расписание «звонков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ПОДДЕРЖИВАЙТЕ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постоянную связь с классным руководителем, учителями-предметниками любым удобным для Вас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способом</a:t>
            </a:r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06526027"/>
              </p:ext>
            </p:extLst>
          </p:nvPr>
        </p:nvGraphicFramePr>
        <p:xfrm>
          <a:off x="611560" y="2643758"/>
          <a:ext cx="7704856" cy="14257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706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3425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начало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уроков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10.00 ч.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 урока</a:t>
                      </a:r>
                      <a:endParaRPr lang="ru-RU" sz="160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продолжительность</a:t>
                      </a:r>
                      <a:r>
                        <a:rPr lang="en-US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перемены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 </a:t>
                      </a:r>
                      <a:r>
                        <a:rPr lang="en-US" sz="1600" b="1" dirty="0" err="1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8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большая перемена (после 2 урока) – время обеда </a:t>
                      </a:r>
                      <a:b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600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Вашего ребёнка</a:t>
                      </a:r>
                      <a:endParaRPr lang="ru-RU" sz="16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минут</a:t>
                      </a:r>
                      <a:endParaRPr lang="ru-RU" sz="1600" b="1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35814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2347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ОРГАНИЗАЦИЯ УЧЕБНОГО ПРОЦЕССА </a:t>
            </a:r>
            <a:r>
              <a:rPr lang="ru-RU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ПОСЛЕ ВЕСЕННИХ КАНИКУЛ</a:t>
            </a:r>
            <a:endParaRPr lang="ru-RU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572000" y="771550"/>
            <a:ext cx="0" cy="437195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251520" y="2931790"/>
            <a:ext cx="8640960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-8769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ДЕЖУРНЫЕ ГРУППЫ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0" y="89174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8769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КЕЙС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00379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74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БУМАЖНЫЙ КЕЙС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33229"/>
            <a:ext cx="806497" cy="1162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33229"/>
            <a:ext cx="806497" cy="116208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646893"/>
            <a:ext cx="806497" cy="116208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3646893"/>
            <a:ext cx="806497" cy="11620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993649" y="1275606"/>
            <a:ext cx="35783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ОЧНОЕ ОБУЧЕНИЕ </a:t>
            </a:r>
          </a:p>
          <a:p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 классов, чьи родители входят в число граждан, отмеченных в п.2 Указа № 206 (необходимо согласие родителей)</a:t>
            </a:r>
            <a:endParaRPr lang="ru-RU" sz="16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577381" y="1275606"/>
            <a:ext cx="343433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учитель может проводить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школы или из дома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043608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интернет-технологий, обмен данными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электронной почте,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общение в групповых чатах</a:t>
            </a:r>
            <a:endParaRPr lang="ru-RU" sz="1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577381" y="3350771"/>
            <a:ext cx="343433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ДИСТАНЦИОННОЕ ОБУЧЕНИЕ</a:t>
            </a:r>
          </a:p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проводятся  </a:t>
            </a:r>
            <a:b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компьютеров  и интернет-технологий, обмен данными только в бумажном варианте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723379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09328"/>
            <a:ext cx="9144000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ОНЛАЙН-УРОКИ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915566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Онлайн-уроки проводятся с использованием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Интернет-технологий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при их проведении возможны онлайн-трансляции и прямые включения учителей и учеников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233972" y="3173237"/>
            <a:ext cx="850196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100553" y="3188626"/>
            <a:ext cx="3144315" cy="807895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у которых дома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условия для проведения онлайн-уроков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41" r="2619"/>
          <a:stretch/>
        </p:blipFill>
        <p:spPr>
          <a:xfrm>
            <a:off x="107504" y="1914525"/>
            <a:ext cx="3692171" cy="267344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233972" y="1851670"/>
            <a:ext cx="850196" cy="838673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5000" b="1" dirty="0" smtClean="0">
                <a:solidFill>
                  <a:srgbClr val="0D98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  <a:endParaRPr lang="ru-RU" sz="5000" b="1" dirty="0">
              <a:solidFill>
                <a:srgbClr val="0D98D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08205" y="1990169"/>
            <a:ext cx="3144315" cy="561674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детей, которые будут </a:t>
            </a:r>
            <a:b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учиться в онлайне</a:t>
            </a:r>
          </a:p>
        </p:txBody>
      </p:sp>
    </p:spTree>
    <p:extLst>
      <p:ext uri="{BB962C8B-B14F-4D97-AF65-F5344CB8AC3E}">
        <p14:creationId xmlns:p14="http://schemas.microsoft.com/office/powerpoint/2010/main" xmlns="" val="2458603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КЕЙС-ТЕХНОЛОГИИ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ЭЛЕКТРОННЫЙ КЕЙС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57" t="7800" r="6128"/>
          <a:stretch/>
        </p:blipFill>
        <p:spPr>
          <a:xfrm>
            <a:off x="107504" y="1025923"/>
            <a:ext cx="1740142" cy="1213351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2495301" y="2355726"/>
            <a:ext cx="1135531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635895" y="2617337"/>
            <a:ext cx="5256585" cy="623229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обучающихся</a:t>
            </a:r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которые могут 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 smtClean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 </a:t>
            </a: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электронный кейс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495301" y="3577185"/>
            <a:ext cx="1135531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F180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ru-RU" sz="7000" b="1" dirty="0">
              <a:solidFill>
                <a:srgbClr val="F180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635896" y="3700296"/>
            <a:ext cx="5153212" cy="900228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педагогов, у которых есть условия проведения уроков </a:t>
            </a:r>
            <a:b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электронными кейсами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855462"/>
            <a:ext cx="72008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использованием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Интернет-технологий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трансляций.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Доставка электронных материалов средствами электронной почты или в мессенджерах</a:t>
            </a:r>
          </a:p>
        </p:txBody>
      </p:sp>
    </p:spTree>
    <p:extLst>
      <p:ext uri="{BB962C8B-B14F-4D97-AF65-F5344CB8AC3E}">
        <p14:creationId xmlns:p14="http://schemas.microsoft.com/office/powerpoint/2010/main" xmlns="" val="1621135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23478"/>
            <a:ext cx="7056784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Если Вы согласовали онлайн обучение или обучение с применением электронных кейсов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ПРОВЕРЬТЕ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работоспособность оборудования: компьютера, средств мобильной связи и других устройств, которые позволят обеспечить дистанционное обучение, уточните скорость Интернета;</a:t>
            </a: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ОБЕСПЕЧЬТЕ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Вашему школьнику свободный доступ к компьютеру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интернету, создайте ему собственный электронный адрес;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УСТАНОВИТЕ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программу родительского контроля на устройствах Вашего ребёнка, подключенных к интернету, выберите программу по ссылке: https://irorb.ru/obzor-programm-roditelskogo-kontrolya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ИЗУЧИТЕ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правила безопасного поведения в интернете и обсудите их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ребёнком http://www.ligainternet.ru/encyclopedia-of-security/parents-and-teachers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04668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1470"/>
            <a:ext cx="9144000" cy="623197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КЕЙС-ТЕХНОЛОГИИ</a:t>
            </a:r>
          </a:p>
          <a:p>
            <a:pPr algn="ctr"/>
            <a:r>
              <a:rPr lang="ru-RU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БУМАЖНЫЙ КЕЙС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350826" y="2001364"/>
            <a:ext cx="636998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3012436" y="2401474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педагогов без условий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350826" y="3225500"/>
            <a:ext cx="636998" cy="1146450"/>
          </a:xfrm>
          <a:prstGeom prst="rect">
            <a:avLst/>
          </a:prstGeom>
        </p:spPr>
        <p:txBody>
          <a:bodyPr wrap="none" lIns="68562" tIns="34281" rIns="68562" bIns="34281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 algn="r"/>
            <a:r>
              <a:rPr lang="ru-RU" sz="7000" b="1" dirty="0" smtClean="0">
                <a:solidFill>
                  <a:srgbClr val="E1394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7000" b="1" dirty="0">
              <a:solidFill>
                <a:srgbClr val="E1394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012436" y="3625610"/>
            <a:ext cx="3791812" cy="346230"/>
          </a:xfrm>
          <a:prstGeom prst="rect">
            <a:avLst/>
          </a:prstGeom>
          <a:noFill/>
        </p:spPr>
        <p:txBody>
          <a:bodyPr wrap="square" lIns="68562" tIns="34281" rIns="68562" bIns="34281" rtlCol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54415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1088304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632455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2176607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720762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3264911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809064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4353217" algn="l" defTabSz="1088304" rtl="0" eaLnBrk="1" latinLnBrk="0" hangingPunct="1">
              <a:defRPr sz="2400" kern="1200">
                <a:solidFill>
                  <a:srgbClr val="FF0000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ru-RU" sz="1800" b="1" dirty="0">
                <a:solidFill>
                  <a:srgbClr val="5B637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обучающихся без условий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F462116-7278-4CD3-89E8-CB93AFEB43A2}"/>
              </a:ext>
            </a:extLst>
          </p:cNvPr>
          <p:cNvSpPr/>
          <p:nvPr/>
        </p:nvSpPr>
        <p:spPr>
          <a:xfrm>
            <a:off x="107504" y="855462"/>
            <a:ext cx="9001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Уроки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проводятся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использования компьютеров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нтернета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 данными на бумажных носителях</a:t>
            </a: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Обратная связь с помощью телефона</a:t>
            </a:r>
          </a:p>
        </p:txBody>
      </p:sp>
    </p:spTree>
    <p:extLst>
      <p:ext uri="{BB962C8B-B14F-4D97-AF65-F5344CB8AC3E}">
        <p14:creationId xmlns:p14="http://schemas.microsoft.com/office/powerpoint/2010/main" xmlns="" val="1797897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23478"/>
            <a:ext cx="8136904" cy="346198"/>
          </a:xfrm>
          <a:prstGeom prst="rect">
            <a:avLst/>
          </a:prstGeom>
        </p:spPr>
        <p:txBody>
          <a:bodyPr wrap="square" lIns="68532" tIns="34265" rIns="68532" bIns="34265">
            <a:sp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Если Вы согласовали использование бумажных кейсов: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855462"/>
            <a:ext cx="8784976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заранее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ОБГОВОРИТЕ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классным руководителем место время обмена кейсами и выполненными домашними заданиями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обмена учебными материалами и информацией установлены следующие дни: понедельник, среда, </a:t>
            </a:r>
            <a:r>
              <a:rPr lang="ru-RU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пятница (по схеме)</a:t>
            </a:r>
          </a:p>
          <a:p>
            <a:pPr>
              <a:spcAft>
                <a:spcPts val="600"/>
              </a:spcAft>
            </a:pP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r>
              <a:rPr lang="ru-RU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обмен учебными материалами и информацией лежит на учителях и родителях ученика, минимизируйте случаи личного контакта Ваших детей с работниками школы. При обмене учебными материалами  соблюдайте масочный режим и расстояние в 1,5 м.</a:t>
            </a:r>
          </a:p>
          <a:p>
            <a:pPr>
              <a:spcAft>
                <a:spcPts val="600"/>
              </a:spcAft>
            </a:pP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288401"/>
      </p:ext>
    </p:extLst>
  </p:cSld>
  <p:clrMapOvr>
    <a:masterClrMapping/>
  </p:clrMapOvr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т Правительства РБ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формат Правительства РБ" id="{4AD46BB1-1525-4C95-9D79-72F2E6175BC0}" vid="{019FCBE3-4E17-47EE-A839-4553241BB07E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17699</TotalTime>
  <Words>672</Words>
  <Application>Microsoft Office PowerPoint</Application>
  <PresentationFormat>Экран (16:9)</PresentationFormat>
  <Paragraphs>123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Z_1_Оперативка</vt:lpstr>
      <vt:lpstr>формат Правительства РБ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Пестрецов Андрей Анатольевич</dc:creator>
  <cp:lastModifiedBy>Компьтер</cp:lastModifiedBy>
  <cp:revision>1480</cp:revision>
  <cp:lastPrinted>2020-03-21T06:32:19Z</cp:lastPrinted>
  <dcterms:created xsi:type="dcterms:W3CDTF">2019-01-16T12:04:58Z</dcterms:created>
  <dcterms:modified xsi:type="dcterms:W3CDTF">2020-04-05T12:05:43Z</dcterms:modified>
</cp:coreProperties>
</file>